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67" r:id="rId7"/>
    <p:sldId id="283" r:id="rId8"/>
    <p:sldId id="260" r:id="rId9"/>
    <p:sldId id="268" r:id="rId10"/>
    <p:sldId id="281" r:id="rId11"/>
    <p:sldId id="258" r:id="rId12"/>
    <p:sldId id="264" r:id="rId13"/>
    <p:sldId id="259" r:id="rId14"/>
    <p:sldId id="262" r:id="rId15"/>
    <p:sldId id="282" r:id="rId16"/>
    <p:sldId id="265" r:id="rId17"/>
    <p:sldId id="263" r:id="rId18"/>
    <p:sldId id="280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C7C7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6417F6-8B5B-42F4-8AF0-0BCBC1E23D82}" type="datetime1">
              <a:rPr lang="en-GB" smtClean="0"/>
              <a:t>04/01/2023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9D4A-BB35-4BC8-9F7C-2FFFAAC30736}" type="datetime1">
              <a:rPr lang="en-GB" smtClean="0"/>
              <a:pPr/>
              <a:t>04/01/2023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5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98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771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667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940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6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8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87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33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5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2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72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79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87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3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jp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en-GB" dirty="0"/>
              <a:t>Tanks Game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n-GB" dirty="0"/>
              <a:t>Carlos Valente​</a:t>
            </a:r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0F07E0A-F672-2FF0-6FE7-7D3476A5C6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54" r="6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60" y="2768600"/>
            <a:ext cx="3416549" cy="1129164"/>
          </a:xfrm>
        </p:spPr>
        <p:txBody>
          <a:bodyPr rtlCol="0"/>
          <a:lstStyle/>
          <a:p>
            <a:pPr rtl="0"/>
            <a:r>
              <a:rPr lang="en-GB" dirty="0"/>
              <a:t>Networking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Communication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WAITING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3 message establishment: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dirty="0"/>
              <a:t>WAITING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dirty="0"/>
              <a:t>READY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dirty="0"/>
              <a:t>SYNC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This message is sent when a player is waiting for another player to join the game.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READY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sync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 rtlCol="0">
            <a:noAutofit/>
          </a:bodyPr>
          <a:lstStyle/>
          <a:p>
            <a:pPr rtl="0"/>
            <a:r>
              <a:rPr lang="en-GB" sz="1800" dirty="0"/>
              <a:t>One of the players will be chosen to decide the first player to play and send all information to the other player.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Confirm that both players have the same information before proceeding.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10</a:t>
            </a:fld>
            <a:endParaRPr lang="en-GB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37FC3FC-2E55-96CD-EB0D-C475F1EC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643B686-4DCF-1A6D-3B71-5E48B647D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N game Demonstration">
            <a:hlinkClick r:id="" action="ppaction://media"/>
            <a:extLst>
              <a:ext uri="{FF2B5EF4-FFF2-40B4-BE49-F238E27FC236}">
                <a16:creationId xmlns:a16="http://schemas.microsoft.com/office/drawing/2014/main" id="{7965D1D2-E627-308F-20A2-1F840AE8F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000" y="-29099"/>
            <a:ext cx="11160000" cy="6277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609599"/>
            <a:ext cx="9385300" cy="985791"/>
          </a:xfrm>
        </p:spPr>
        <p:txBody>
          <a:bodyPr rtlCol="0"/>
          <a:lstStyle/>
          <a:p>
            <a:pPr rtl="0"/>
            <a:r>
              <a:rPr lang="en-GB" dirty="0"/>
              <a:t>LAN Gameplay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FBA3C92D-4086-FF74-9328-6B6582A0D38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04/01/2023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5B476F7-2C77-CA53-858B-BE5D680F8E5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GB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Tanks game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C6FA1E6-42BD-3C90-CA11-06AE7C359C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GB"/>
            </a:defPPr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02E4C0-AD5E-4E8C-9F21-7CCE474BDCE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FBA3C92D-4086-FF74-9328-6B6582A0D38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04/01/2023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5B476F7-2C77-CA53-858B-BE5D680F8E5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GB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Tanks game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C6FA1E6-42BD-3C90-CA11-06AE7C359C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GB"/>
            </a:defPPr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02E4C0-AD5E-4E8C-9F21-7CCE474BDCEB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2" name="Waiting Screen Demonstration">
            <a:hlinkClick r:id="" action="ppaction://media"/>
            <a:extLst>
              <a:ext uri="{FF2B5EF4-FFF2-40B4-BE49-F238E27FC236}">
                <a16:creationId xmlns:a16="http://schemas.microsoft.com/office/drawing/2014/main" id="{F3C1E0A0-38D6-FD4A-A2A5-37A27EEF76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000" y="-29099"/>
            <a:ext cx="11160000" cy="6277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609599"/>
            <a:ext cx="9385300" cy="985791"/>
          </a:xfrm>
        </p:spPr>
        <p:txBody>
          <a:bodyPr rtlCol="0"/>
          <a:lstStyle/>
          <a:p>
            <a:pPr rtl="0"/>
            <a:r>
              <a:rPr lang="en-GB" dirty="0"/>
              <a:t>Waiting screen</a:t>
            </a:r>
          </a:p>
        </p:txBody>
      </p:sp>
    </p:spTree>
    <p:extLst>
      <p:ext uri="{BB962C8B-B14F-4D97-AF65-F5344CB8AC3E}">
        <p14:creationId xmlns:p14="http://schemas.microsoft.com/office/powerpoint/2010/main" val="19588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0988" y="2242769"/>
            <a:ext cx="1152144" cy="768096"/>
          </a:xfrm>
        </p:spPr>
        <p:txBody>
          <a:bodyPr rtlCol="0"/>
          <a:lstStyle/>
          <a:p>
            <a:pPr rtl="0"/>
            <a:r>
              <a:rPr lang="en-GB" dirty="0"/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60987" y="3848235"/>
            <a:ext cx="1152144" cy="768096"/>
          </a:xfrm>
        </p:spPr>
        <p:txBody>
          <a:bodyPr rtlCol="0"/>
          <a:lstStyle/>
          <a:p>
            <a:pPr rtl="0"/>
            <a:r>
              <a:rPr lang="en-GB" dirty="0"/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25490" y="435034"/>
            <a:ext cx="3365003" cy="1171533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Any player can control both tanks.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54895" y="636752"/>
            <a:ext cx="1152144" cy="768096"/>
          </a:xfrm>
        </p:spPr>
        <p:txBody>
          <a:bodyPr rtlCol="0"/>
          <a:lstStyle/>
          <a:p>
            <a:pPr rtl="0"/>
            <a:r>
              <a:rPr lang="en-GB" dirty="0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25490" y="2041601"/>
            <a:ext cx="3365003" cy="1170432"/>
          </a:xfrm>
        </p:spPr>
        <p:txBody>
          <a:bodyPr rtlCol="0">
            <a:noAutofit/>
          </a:bodyPr>
          <a:lstStyle/>
          <a:p>
            <a:pPr rtl="0"/>
            <a:r>
              <a:rPr lang="en-GB" sz="1800" dirty="0"/>
              <a:t>Each tank can move indefinitely across the map.​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025490" y="3647067"/>
            <a:ext cx="3365003" cy="1170432"/>
          </a:xfrm>
        </p:spPr>
        <p:txBody>
          <a:bodyPr rtlCol="0">
            <a:noAutofit/>
          </a:bodyPr>
          <a:lstStyle/>
          <a:p>
            <a:pPr rtl="0"/>
            <a:r>
              <a:rPr lang="en-US" sz="1800" dirty="0"/>
              <a:t>Tanks can be destroyed when they overlap with another tank.</a:t>
            </a:r>
            <a:r>
              <a:rPr lang="en-GB" sz="1800" dirty="0"/>
              <a:t>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3178240"/>
            <a:ext cx="5184648" cy="466344"/>
          </a:xfrm>
        </p:spPr>
        <p:txBody>
          <a:bodyPr rtlCol="0"/>
          <a:lstStyle/>
          <a:p>
            <a:pPr rtl="0"/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 Bug Fixes</a:t>
            </a:r>
            <a:endParaRPr lang="en-GB" sz="3600" dirty="0"/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14E366A5-5CF8-471A-8D5A-50683DF69CE3}"/>
              </a:ext>
            </a:extLst>
          </p:cNvPr>
          <p:cNvSpPr txBox="1">
            <a:spLocks/>
          </p:cNvSpPr>
          <p:nvPr/>
        </p:nvSpPr>
        <p:spPr>
          <a:xfrm>
            <a:off x="5586814" y="5453701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49056DBE-C58A-C538-13C0-E78CAD52DF60}"/>
              </a:ext>
            </a:extLst>
          </p:cNvPr>
          <p:cNvSpPr txBox="1">
            <a:spLocks/>
          </p:cNvSpPr>
          <p:nvPr/>
        </p:nvSpPr>
        <p:spPr>
          <a:xfrm>
            <a:off x="7051317" y="5252533"/>
            <a:ext cx="3365003" cy="1170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Networking errors outside of local computer.​</a:t>
            </a:r>
          </a:p>
          <a:p>
            <a:r>
              <a:rPr lang="en-GB" sz="1800" dirty="0"/>
              <a:t>​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19F44CA9-3D5B-4DB5-F76E-D15FC982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92E67A7-FB4B-ADE1-5164-E6B4BA23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14</a:t>
            </a:fld>
            <a:endParaRPr lang="en-GB"/>
          </a:p>
        </p:txBody>
      </p:sp>
      <p:pic>
        <p:nvPicPr>
          <p:cNvPr id="8" name="Picture 7" descr="A 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CE97E968-9BBF-A0C0-5353-8D2A31697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000" y="367525"/>
            <a:ext cx="2520000" cy="100800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126E81A-886D-1A3D-7C32-1A2735BC4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128" y="410972"/>
            <a:ext cx="4320000" cy="5278310"/>
          </a:xfrm>
          <a:prstGeom prst="rect">
            <a:avLst/>
          </a:prstGeom>
        </p:spPr>
      </p:pic>
      <p:pic>
        <p:nvPicPr>
          <p:cNvPr id="12" name="Picture 11" descr="A picture containing ground, outdoor, nature, blacktop&#10;&#10;Description automatically generated">
            <a:extLst>
              <a:ext uri="{FF2B5EF4-FFF2-40B4-BE49-F238E27FC236}">
                <a16:creationId xmlns:a16="http://schemas.microsoft.com/office/drawing/2014/main" id="{5F554A12-A73B-AC80-D74C-A04A7EE98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19" y="3663149"/>
            <a:ext cx="2160000" cy="1439640"/>
          </a:xfrm>
          <a:prstGeom prst="rect">
            <a:avLst/>
          </a:prstGeom>
        </p:spPr>
      </p:pic>
      <p:pic>
        <p:nvPicPr>
          <p:cNvPr id="16" name="Picture 15" descr="A picture containing invertebrate, light, orange, dark&#10;&#10;Description automatically generated">
            <a:extLst>
              <a:ext uri="{FF2B5EF4-FFF2-40B4-BE49-F238E27FC236}">
                <a16:creationId xmlns:a16="http://schemas.microsoft.com/office/drawing/2014/main" id="{EB70A6C2-D28D-4CB8-D0CE-23AD0E0C7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6000" y="2185267"/>
            <a:ext cx="1800000" cy="1800000"/>
          </a:xfrm>
          <a:prstGeom prst="rect">
            <a:avLst/>
          </a:prstGeom>
        </p:spPr>
      </p:pic>
      <p:pic>
        <p:nvPicPr>
          <p:cNvPr id="18" name="Explosion">
            <a:hlinkClick r:id="" action="ppaction://media"/>
            <a:extLst>
              <a:ext uri="{FF2B5EF4-FFF2-40B4-BE49-F238E27FC236}">
                <a16:creationId xmlns:a16="http://schemas.microsoft.com/office/drawing/2014/main" id="{D263BACE-6081-BB61-E11E-693F4F5F81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33196" y="4952275"/>
            <a:ext cx="487362" cy="487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66F4FF-30C3-D543-2EF9-713B305452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119" y="1668299"/>
            <a:ext cx="2160000" cy="1215000"/>
          </a:xfrm>
          <a:prstGeom prst="rect">
            <a:avLst/>
          </a:prstGeom>
        </p:spPr>
      </p:pic>
      <p:sp>
        <p:nvSpPr>
          <p:cNvPr id="40" name="Date Placeholder 2">
            <a:extLst>
              <a:ext uri="{FF2B5EF4-FFF2-40B4-BE49-F238E27FC236}">
                <a16:creationId xmlns:a16="http://schemas.microsoft.com/office/drawing/2014/main" id="{7178694F-130F-FABA-AAF4-88C0AB23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01F4A46D-85A3-5FAB-0F87-9631D6D3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EDBC3C-8D40-CF21-1AFC-8C14A903006F}"/>
              </a:ext>
            </a:extLst>
          </p:cNvPr>
          <p:cNvSpPr txBox="1"/>
          <p:nvPr/>
        </p:nvSpPr>
        <p:spPr>
          <a:xfrm>
            <a:off x="4070595" y="5470550"/>
            <a:ext cx="195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solidFill>
                  <a:schemeClr val="bg1"/>
                </a:solidFill>
              </a:rPr>
              <a:t>Explosion</a:t>
            </a:r>
            <a:r>
              <a:rPr lang="pt-PT" b="1" dirty="0">
                <a:solidFill>
                  <a:schemeClr val="bg1"/>
                </a:solidFill>
              </a:rPr>
              <a:t> </a:t>
            </a:r>
            <a:r>
              <a:rPr lang="pt-PT" b="1" dirty="0" err="1">
                <a:solidFill>
                  <a:schemeClr val="bg1"/>
                </a:solidFill>
              </a:rPr>
              <a:t>Sound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B2DBC8-1EB4-2B79-7C7A-9A5D206F64B4}"/>
              </a:ext>
            </a:extLst>
          </p:cNvPr>
          <p:cNvSpPr txBox="1"/>
          <p:nvPr/>
        </p:nvSpPr>
        <p:spPr>
          <a:xfrm>
            <a:off x="1117820" y="2895518"/>
            <a:ext cx="16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solidFill>
                  <a:schemeClr val="bg1"/>
                </a:solidFill>
              </a:rPr>
              <a:t>Grass</a:t>
            </a:r>
            <a:r>
              <a:rPr lang="pt-PT" b="1" dirty="0">
                <a:solidFill>
                  <a:schemeClr val="bg1"/>
                </a:solidFill>
              </a:rPr>
              <a:t> Texture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D564E1-D8EE-F10B-C228-016F56808671}"/>
              </a:ext>
            </a:extLst>
          </p:cNvPr>
          <p:cNvSpPr txBox="1"/>
          <p:nvPr/>
        </p:nvSpPr>
        <p:spPr>
          <a:xfrm>
            <a:off x="4053557" y="4007352"/>
            <a:ext cx="19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solidFill>
                  <a:schemeClr val="bg1"/>
                </a:solidFill>
              </a:rPr>
              <a:t>Explosion</a:t>
            </a:r>
            <a:r>
              <a:rPr lang="pt-PT" b="1" dirty="0">
                <a:solidFill>
                  <a:schemeClr val="bg1"/>
                </a:solidFill>
              </a:rPr>
              <a:t> </a:t>
            </a:r>
            <a:r>
              <a:rPr lang="pt-PT" b="1" dirty="0" err="1">
                <a:solidFill>
                  <a:schemeClr val="bg1"/>
                </a:solidFill>
              </a:rPr>
              <a:t>Image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6F24F6-92FD-4AEC-BD29-6E1C3A52487F}"/>
              </a:ext>
            </a:extLst>
          </p:cNvPr>
          <p:cNvSpPr txBox="1"/>
          <p:nvPr/>
        </p:nvSpPr>
        <p:spPr>
          <a:xfrm>
            <a:off x="1224676" y="5115008"/>
            <a:ext cx="140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solidFill>
                  <a:schemeClr val="bg1"/>
                </a:solidFill>
              </a:rPr>
              <a:t>Dirt</a:t>
            </a:r>
            <a:r>
              <a:rPr lang="pt-PT" b="1" dirty="0">
                <a:solidFill>
                  <a:schemeClr val="bg1"/>
                </a:solidFill>
              </a:rPr>
              <a:t> Texture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2FAA5C-BF2D-4CE2-B16D-13D183AA3D47}"/>
              </a:ext>
            </a:extLst>
          </p:cNvPr>
          <p:cNvSpPr txBox="1"/>
          <p:nvPr/>
        </p:nvSpPr>
        <p:spPr>
          <a:xfrm>
            <a:off x="4076705" y="1387450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solidFill>
                  <a:schemeClr val="bg1"/>
                </a:solidFill>
              </a:rPr>
              <a:t>Sky</a:t>
            </a:r>
            <a:r>
              <a:rPr lang="pt-PT" b="1" dirty="0">
                <a:solidFill>
                  <a:schemeClr val="bg1"/>
                </a:solidFill>
              </a:rPr>
              <a:t> Background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C41799-661A-9EB6-0547-CA954D60EE44}"/>
              </a:ext>
            </a:extLst>
          </p:cNvPr>
          <p:cNvSpPr txBox="1"/>
          <p:nvPr/>
        </p:nvSpPr>
        <p:spPr>
          <a:xfrm>
            <a:off x="8707977" y="5792811"/>
            <a:ext cx="206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solidFill>
                  <a:schemeClr val="bg1"/>
                </a:solidFill>
              </a:rPr>
              <a:t>Tanks</a:t>
            </a:r>
            <a:r>
              <a:rPr lang="pt-PT" b="1" dirty="0">
                <a:solidFill>
                  <a:schemeClr val="bg1"/>
                </a:solidFill>
              </a:rPr>
              <a:t> </a:t>
            </a:r>
            <a:r>
              <a:rPr lang="pt-PT" b="1" dirty="0" err="1">
                <a:solidFill>
                  <a:schemeClr val="bg1"/>
                </a:solidFill>
              </a:rPr>
              <a:t>Spritesheet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en-GB" dirty="0"/>
              <a:t>Tanks Game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n-GB" dirty="0"/>
              <a:t>Carlos Valente​</a:t>
            </a:r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0F07E0A-F672-2FF0-6FE7-7D3476A5C6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54" r="6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928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402E4C0-AD5E-4E8C-9F21-7CCE474BDCEB}" type="slidenum">
              <a:rPr lang="en-GB" smtClean="0"/>
              <a:pPr rtl="0"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C1ACD671-C2FF-7D21-F78E-900704CE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GB" dirty="0"/>
              <a:t>Game Rules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600" b="0" i="0">
                <a:effectLst/>
              </a:rPr>
              <a:t>Two players face off on a 2D battlefield</a:t>
            </a:r>
          </a:p>
          <a:p>
            <a:pPr>
              <a:buFont typeface="+mj-lt"/>
              <a:buAutoNum type="arabicPeriod"/>
            </a:pPr>
            <a:r>
              <a:rPr lang="en-US" sz="2600" b="0" i="0">
                <a:effectLst/>
              </a:rPr>
              <a:t>Players take turns moving their tanks or adjusting the angle and power of their missiles</a:t>
            </a:r>
          </a:p>
          <a:p>
            <a:pPr>
              <a:buFont typeface="+mj-lt"/>
              <a:buAutoNum type="arabicPeriod"/>
            </a:pPr>
            <a:r>
              <a:rPr lang="en-US" sz="2600" b="0" i="0">
                <a:effectLst/>
              </a:rPr>
              <a:t>Players fire their missiles when they are ready to attack</a:t>
            </a:r>
          </a:p>
          <a:p>
            <a:pPr>
              <a:buFont typeface="+mj-lt"/>
              <a:buAutoNum type="arabicPeriod"/>
            </a:pPr>
            <a:r>
              <a:rPr lang="en-US" sz="2600" b="0" i="0">
                <a:effectLst/>
              </a:rPr>
              <a:t>The objective is to eliminate the opponent's tank</a:t>
            </a:r>
          </a:p>
          <a:p>
            <a:pPr>
              <a:buFont typeface="+mj-lt"/>
              <a:buAutoNum type="arabicPeriod"/>
            </a:pPr>
            <a:r>
              <a:rPr lang="en-US" sz="2600" b="0" i="0">
                <a:effectLst/>
              </a:rPr>
              <a:t>The player who eliminates their opponent's tank wins the game</a:t>
            </a:r>
          </a:p>
        </p:txBody>
      </p:sp>
      <p:pic>
        <p:nvPicPr>
          <p:cNvPr id="9" name="Bullet Hit Demonstration">
            <a:hlinkClick r:id="" action="ppaction://media"/>
            <a:extLst>
              <a:ext uri="{FF2B5EF4-FFF2-40B4-BE49-F238E27FC236}">
                <a16:creationId xmlns:a16="http://schemas.microsoft.com/office/drawing/2014/main" id="{CB634671-703F-6E74-FAAA-C4F6426FF3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536" t="31438" r="12609"/>
          <a:stretch/>
        </p:blipFill>
        <p:spPr>
          <a:xfrm>
            <a:off x="5985764" y="1488757"/>
            <a:ext cx="5901436" cy="38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sz="2800" b="0" i="0" u="none" strike="noStrike" kern="1200" cap="all" spc="400" normalizeH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File Structure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09D610-C2A4-44F5-86CF-CAB7B795D8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42517" y="3194737"/>
            <a:ext cx="1706965" cy="104857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rtlCol="0">
            <a:normAutofit/>
          </a:bodyPr>
          <a:lstStyle/>
          <a:p>
            <a:pPr rtl="0"/>
            <a:r>
              <a:rPr lang="en-GB" sz="2800" b="1" dirty="0"/>
              <a:t>MAIN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6072A2-2AD1-4FCC-94CB-2D6008B44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98159" y="3426924"/>
            <a:ext cx="1595680" cy="58419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05B0F-BF52-4666-932C-F0D30720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6000" y="5366400"/>
            <a:ext cx="396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cap="all" spc="200" dirty="0">
                <a:solidFill>
                  <a:schemeClr val="bg1"/>
                </a:solidFill>
                <a:latin typeface="+mj-lt"/>
              </a:rPr>
              <a:t>Multicast transceiver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32B490-6CD8-4839-A202-51E6FAA0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93839" y="2530718"/>
            <a:ext cx="16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cap="all" spc="200" dirty="0" err="1">
                <a:solidFill>
                  <a:schemeClr val="bg1"/>
                </a:solidFill>
                <a:latin typeface="+mj-lt"/>
              </a:rPr>
              <a:t>colors</a:t>
            </a:r>
            <a:endParaRPr lang="en-GB" cap="all" spc="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3C97-B414-4218-B46A-9211BA1B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8159" y="2530718"/>
            <a:ext cx="16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cap="all" spc="200" dirty="0">
                <a:solidFill>
                  <a:schemeClr val="bg1"/>
                </a:solidFill>
                <a:latin typeface="+mj-lt"/>
              </a:rPr>
              <a:t>tank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D02CEE-2A4F-4154-BFEA-5F093E77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16812" y="3545902"/>
            <a:ext cx="16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cap="all" spc="200" dirty="0">
                <a:solidFill>
                  <a:schemeClr val="bg1"/>
                </a:solidFill>
                <a:latin typeface="+mj-lt"/>
              </a:rPr>
              <a:t>bullet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4AA613-ABB9-A552-C9CF-74B233EC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3545902"/>
            <a:ext cx="16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cap="all" spc="200" dirty="0">
                <a:solidFill>
                  <a:schemeClr val="bg1"/>
                </a:solidFill>
                <a:latin typeface="+mj-lt"/>
              </a:rPr>
              <a:t>sprites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DBD2B0-54B9-2310-6E98-71DCACD2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93839" y="4462869"/>
            <a:ext cx="16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cap="all" spc="200" dirty="0" err="1">
                <a:solidFill>
                  <a:schemeClr val="bg1"/>
                </a:solidFill>
                <a:latin typeface="+mj-lt"/>
              </a:rPr>
              <a:t>fsm</a:t>
            </a:r>
            <a:endParaRPr lang="en-GB" cap="all" spc="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67DC9F-FA63-357C-3E0D-F159750FA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8159" y="4462869"/>
            <a:ext cx="16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cap="all" spc="200" dirty="0">
                <a:solidFill>
                  <a:schemeClr val="bg1"/>
                </a:solidFill>
                <a:latin typeface="+mj-lt"/>
              </a:rPr>
              <a:t>terrain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B198F4-9881-BF1A-536C-8EF76C5E7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36000" y="1700560"/>
            <a:ext cx="2520000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cap="all" spc="200" dirty="0">
                <a:solidFill>
                  <a:schemeClr val="bg1"/>
                </a:solidFill>
                <a:latin typeface="+mj-lt"/>
              </a:rPr>
              <a:t>Input handler</a:t>
            </a:r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A0B933C4-1D92-3D9D-0581-D859EBD6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3926E384-D7D8-92B4-6C53-5289698A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3178240"/>
            <a:ext cx="5184648" cy="466344"/>
          </a:xfrm>
        </p:spPr>
        <p:txBody>
          <a:bodyPr rtlCol="0"/>
          <a:lstStyle/>
          <a:p>
            <a:pPr rtl="0"/>
            <a:r>
              <a:rPr lang="en-US" sz="6600" b="1" dirty="0">
                <a:ln w="19050">
                  <a:solidFill>
                    <a:srgbClr val="02DCFA"/>
                  </a:solidFill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FSM</a:t>
            </a:r>
            <a:endParaRPr lang="en-GB" sz="6600" dirty="0">
              <a:ln w="19050">
                <a:solidFill>
                  <a:srgbClr val="02DCFA"/>
                </a:solidFill>
              </a:ln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19F44CA9-3D5B-4DB5-F76E-D15FC982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92E67A7-FB4B-ADE1-5164-E6B4BA23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71D1AA-3D49-0FC7-879A-12AE0CDB87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74228" y="1106362"/>
            <a:ext cx="8401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3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Main Function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700000" cy="365125"/>
          </a:xfrm>
        </p:spPr>
        <p:txBody>
          <a:bodyPr rtlCol="0">
            <a:noAutofit/>
          </a:bodyPr>
          <a:lstStyle/>
          <a:p>
            <a:pPr rtl="0"/>
            <a:r>
              <a:rPr lang="en-GB" sz="2000" b="1" dirty="0"/>
              <a:t>initialization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2390484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1800" dirty="0"/>
              <a:t>Generates terrain, bullets and tanks objects.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1800" dirty="0"/>
              <a:t>Initializes game variables.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66601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6471" y="3639417"/>
            <a:ext cx="2700000" cy="365125"/>
          </a:xfrm>
        </p:spPr>
        <p:txBody>
          <a:bodyPr rtlCol="0">
            <a:noAutofit/>
          </a:bodyPr>
          <a:lstStyle/>
          <a:p>
            <a:pPr rtl="0"/>
            <a:r>
              <a:rPr lang="en-GB" sz="2000" b="1" dirty="0"/>
              <a:t>Input Handler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6471" y="3969554"/>
            <a:ext cx="2383764" cy="2386796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1800" dirty="0"/>
              <a:t>Retrieve and store users key inputs. </a:t>
            </a:r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2258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2458" y="3639417"/>
            <a:ext cx="2700000" cy="365125"/>
          </a:xfrm>
        </p:spPr>
        <p:txBody>
          <a:bodyPr rtlCol="0">
            <a:noAutofit/>
          </a:bodyPr>
          <a:lstStyle/>
          <a:p>
            <a:pPr rtl="0"/>
            <a:r>
              <a:rPr lang="en-GB" sz="2000" b="1" dirty="0"/>
              <a:t>Game Logic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458" y="3953422"/>
            <a:ext cx="2700000" cy="2402928"/>
          </a:xfrm>
        </p:spPr>
        <p:txBody>
          <a:bodyPr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Collision handling and out-of-bounds conditions for bullets.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Implementing player-turn decision-making.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Updating game logic.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700000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sz="2000" b="1" dirty="0"/>
              <a:t>Rendering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2402928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1800" dirty="0"/>
              <a:t>All sprites, images, and animations are rendered to display.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0735EB96-4CF2-08F8-3BDE-9EB17987C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78BF45F-AB1E-5009-D931-E51F8BA1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n-GB" dirty="0"/>
              <a:t>Game Screens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000" y="4409008"/>
            <a:ext cx="3600000" cy="1148945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Normal gameplay with 2 players controlling the tanks.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96000" y="4409008"/>
            <a:ext cx="3600000" cy="1148945"/>
          </a:xfrm>
        </p:spPr>
        <p:txBody>
          <a:bodyPr rtlCol="0">
            <a:noAutofit/>
          </a:bodyPr>
          <a:lstStyle/>
          <a:p>
            <a:pPr rtl="0"/>
            <a:r>
              <a:rPr lang="en-GB" sz="1800" dirty="0"/>
              <a:t>The end screen with the winner’s name presented on screen only happens when one of the tanks is destroyed.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44000" y="4409008"/>
            <a:ext cx="3600000" cy="1148945"/>
          </a:xfrm>
        </p:spPr>
        <p:txBody>
          <a:bodyPr rtlCol="0">
            <a:noAutofit/>
          </a:bodyPr>
          <a:lstStyle/>
          <a:p>
            <a:pPr rtl="0"/>
            <a:r>
              <a:rPr lang="en-GB" sz="1800" dirty="0"/>
              <a:t>A waiting screen is presented for players in LAN mode waiting for a match.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6</a:t>
            </a:fld>
            <a:endParaRPr lang="en-GB"/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03F9A54-9709-AB3D-E1B8-396CC445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3" t="8544" r="443" b="2703"/>
          <a:stretch/>
        </p:blipFill>
        <p:spPr>
          <a:xfrm>
            <a:off x="4296000" y="1771774"/>
            <a:ext cx="3600000" cy="2644466"/>
          </a:xfrm>
          <a:prstGeom prst="rect">
            <a:avLst/>
          </a:prstGeom>
        </p:spPr>
      </p:pic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394119B-4507-9118-7594-D1027BDAB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5" t="7902" r="1598" b="1528"/>
          <a:stretch/>
        </p:blipFill>
        <p:spPr>
          <a:xfrm>
            <a:off x="8244000" y="1738577"/>
            <a:ext cx="3600000" cy="2727458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A49DB90-9AE4-B548-04DC-BCC943C2B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5" t="8958" r="1676" b="2825"/>
          <a:stretch/>
        </p:blipFill>
        <p:spPr>
          <a:xfrm>
            <a:off x="348000" y="1771774"/>
            <a:ext cx="3600000" cy="2644466"/>
          </a:xfrm>
          <a:prstGeom prst="rect">
            <a:avLst/>
          </a:prstGeom>
        </p:spPr>
      </p:pic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605B6E76-8559-C9BF-9E42-69A01969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4D1F50DD-ADF0-ABF8-B1DD-075F55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0FCAF-4E90-7599-DC9A-97985E55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7</a:t>
            </a:fld>
            <a:endParaRPr lang="en-GB" noProof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AB08460-CE99-5C8F-2B89-18F0CA82F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227042"/>
            <a:ext cx="7287768" cy="630936"/>
          </a:xfrm>
        </p:spPr>
        <p:txBody>
          <a:bodyPr/>
          <a:lstStyle/>
          <a:p>
            <a:r>
              <a:rPr lang="pt-PT" dirty="0"/>
              <a:t>Local </a:t>
            </a:r>
            <a:r>
              <a:rPr lang="pt-PT" dirty="0" err="1"/>
              <a:t>GAMEPlay</a:t>
            </a:r>
            <a:endParaRPr lang="en-US" dirty="0"/>
          </a:p>
        </p:txBody>
      </p:sp>
      <p:pic>
        <p:nvPicPr>
          <p:cNvPr id="13" name="Tanks Damage Demonstration">
            <a:hlinkClick r:id="" action="ppaction://media"/>
            <a:extLst>
              <a:ext uri="{FF2B5EF4-FFF2-40B4-BE49-F238E27FC236}">
                <a16:creationId xmlns:a16="http://schemas.microsoft.com/office/drawing/2014/main" id="{B48BC805-11B6-CA59-A0D3-A9C40E888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641" t="-1296" r="12641" b="1296"/>
          <a:stretch/>
        </p:blipFill>
        <p:spPr>
          <a:xfrm>
            <a:off x="2452116" y="685800"/>
            <a:ext cx="7287768" cy="5486400"/>
          </a:xfrm>
          <a:prstGeom prst="rect">
            <a:avLst/>
          </a:prstGeom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5EA9E78-011C-ED33-BC1F-963ED5F8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0724BC6C-0602-C37A-D765-3FDDE5DC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</p:spTree>
    <p:extLst>
      <p:ext uri="{BB962C8B-B14F-4D97-AF65-F5344CB8AC3E}">
        <p14:creationId xmlns:p14="http://schemas.microsoft.com/office/powerpoint/2010/main" val="127122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646" y="838847"/>
            <a:ext cx="7288284" cy="469490"/>
          </a:xfrm>
        </p:spPr>
        <p:txBody>
          <a:bodyPr rtlCol="0">
            <a:noAutofit/>
          </a:bodyPr>
          <a:lstStyle/>
          <a:p>
            <a:pPr algn="ctr" rtl="0"/>
            <a:r>
              <a:rPr lang="en-GB" sz="3600" b="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Patterns</a:t>
            </a:r>
            <a:endParaRPr lang="en-GB" sz="3600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30520" y="1921400"/>
            <a:ext cx="2289974" cy="365125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1800" dirty="0"/>
              <a:t>Command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51014" y="1921400"/>
            <a:ext cx="2289974" cy="365125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1800" dirty="0"/>
              <a:t>prototype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71508" y="1921400"/>
            <a:ext cx="2289974" cy="365125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1800" dirty="0"/>
              <a:t>state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30520" y="2245710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Filters the user’s inputs and maps to the tank’s commands.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51014" y="2245710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Used to generate tanks by cloning a base tank.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71508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sz="1800" dirty="0"/>
              <a:t>Manages the tank’s actions according to the input information gathered.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44000" y="4038918"/>
            <a:ext cx="3060000" cy="365125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1800" dirty="0"/>
              <a:t>Game loop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8000" y="4038918"/>
            <a:ext cx="3060000" cy="365125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1800" dirty="0"/>
              <a:t>update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9014" y="4389228"/>
            <a:ext cx="2289972" cy="1457161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Processes user input, update game elements, and renders to display.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73013" y="4386184"/>
            <a:ext cx="2289974" cy="1463249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A single method is used to update all sprites on screen.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7" name="Text Placeholder 65">
            <a:extLst>
              <a:ext uri="{FF2B5EF4-FFF2-40B4-BE49-F238E27FC236}">
                <a16:creationId xmlns:a16="http://schemas.microsoft.com/office/drawing/2014/main" id="{E090C254-84D1-FAA5-0756-7D55975E7190}"/>
              </a:ext>
            </a:extLst>
          </p:cNvPr>
          <p:cNvSpPr txBox="1">
            <a:spLocks/>
          </p:cNvSpPr>
          <p:nvPr/>
        </p:nvSpPr>
        <p:spPr>
          <a:xfrm>
            <a:off x="0" y="4038918"/>
            <a:ext cx="30600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/>
              <a:t>Double buffer</a:t>
            </a: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BD1E59D6-1405-9D00-6896-CFE515129AE3}"/>
              </a:ext>
            </a:extLst>
          </p:cNvPr>
          <p:cNvSpPr txBox="1">
            <a:spLocks/>
          </p:cNvSpPr>
          <p:nvPr/>
        </p:nvSpPr>
        <p:spPr>
          <a:xfrm>
            <a:off x="385014" y="4389228"/>
            <a:ext cx="2289972" cy="145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Prevents the screen from flickering.</a:t>
            </a:r>
          </a:p>
        </p:txBody>
      </p:sp>
      <p:sp>
        <p:nvSpPr>
          <p:cNvPr id="9" name="Text Placeholder 65">
            <a:extLst>
              <a:ext uri="{FF2B5EF4-FFF2-40B4-BE49-F238E27FC236}">
                <a16:creationId xmlns:a16="http://schemas.microsoft.com/office/drawing/2014/main" id="{53EFB2F4-3600-1591-9789-30621D2E248D}"/>
              </a:ext>
            </a:extLst>
          </p:cNvPr>
          <p:cNvSpPr txBox="1">
            <a:spLocks/>
          </p:cNvSpPr>
          <p:nvPr/>
        </p:nvSpPr>
        <p:spPr>
          <a:xfrm>
            <a:off x="9132000" y="4038918"/>
            <a:ext cx="30600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/>
              <a:t>Subclass sandbox</a:t>
            </a:r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BF17A7CA-3922-802B-B9CD-D76BA29FC566}"/>
              </a:ext>
            </a:extLst>
          </p:cNvPr>
          <p:cNvSpPr txBox="1">
            <a:spLocks/>
          </p:cNvSpPr>
          <p:nvPr/>
        </p:nvSpPr>
        <p:spPr>
          <a:xfrm>
            <a:off x="9517014" y="4389228"/>
            <a:ext cx="2289972" cy="145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Sprites, Commands, and Events have a base class to their various subclasses.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50F341AD-E8F6-8E7A-947F-8BC8E20F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999A6E2-B182-18A9-0D7E-5BE8F4FA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6" y="1643321"/>
            <a:ext cx="5204424" cy="466344"/>
          </a:xfrm>
        </p:spPr>
        <p:txBody>
          <a:bodyPr rtlCol="0"/>
          <a:lstStyle/>
          <a:p>
            <a:pPr rtl="0"/>
            <a:r>
              <a:rPr lang="en-GB" sz="2800" b="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Innovative aspects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928884"/>
            <a:ext cx="2693128" cy="991689"/>
          </a:xfrm>
        </p:spPr>
        <p:txBody>
          <a:bodyPr rtlCol="0">
            <a:normAutofit/>
          </a:bodyPr>
          <a:lstStyle/>
          <a:p>
            <a:pPr rtl="0"/>
            <a:r>
              <a:rPr lang="en-GB" sz="2000" dirty="0"/>
              <a:t>Collisions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1671" y="4076963"/>
            <a:ext cx="3222525" cy="2279387"/>
          </a:xfrm>
        </p:spPr>
        <p:txBody>
          <a:bodyPr rtlCol="0">
            <a:normAutofit fontScale="92500"/>
          </a:bodyPr>
          <a:lstStyle/>
          <a:p>
            <a:pPr algn="l" rtl="0"/>
            <a:r>
              <a:rPr lang="en-GB" sz="1800" dirty="0"/>
              <a:t>Bullet collision with the terrain’s surface was implemented by calculating the intersection point of 2 lines.​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928884"/>
            <a:ext cx="2693128" cy="991689"/>
          </a:xfrm>
        </p:spPr>
        <p:txBody>
          <a:bodyPr rtlCol="0">
            <a:normAutofit/>
          </a:bodyPr>
          <a:lstStyle/>
          <a:p>
            <a:pPr rtl="0"/>
            <a:r>
              <a:rPr lang="en-GB" sz="2000" dirty="0"/>
              <a:t>Animations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2279387"/>
          </a:xfrm>
        </p:spPr>
        <p:txBody>
          <a:bodyPr rtlCol="0">
            <a:normAutofit/>
          </a:bodyPr>
          <a:lstStyle/>
          <a:p>
            <a:pPr algn="l" rtl="0"/>
            <a:r>
              <a:rPr lang="en-GB" sz="1800" dirty="0"/>
              <a:t>Image and sound animation when a bullet hits either a tank or the terrain.</a:t>
            </a:r>
          </a:p>
          <a:p>
            <a:pPr algn="l" rtl="0"/>
            <a:r>
              <a:rPr lang="en-GB" sz="1800" dirty="0"/>
              <a:t>​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928884"/>
            <a:ext cx="2693128" cy="991689"/>
          </a:xfrm>
        </p:spPr>
        <p:txBody>
          <a:bodyPr rtlCol="0">
            <a:normAutofit/>
          </a:bodyPr>
          <a:lstStyle/>
          <a:p>
            <a:pPr rtl="0"/>
            <a:r>
              <a:rPr lang="en-GB" sz="2000" dirty="0"/>
              <a:t>networking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2279387"/>
          </a:xfrm>
        </p:spPr>
        <p:txBody>
          <a:bodyPr rtlCol="0">
            <a:normAutofit/>
          </a:bodyPr>
          <a:lstStyle/>
          <a:p>
            <a:pPr algn="l" rtl="0"/>
            <a:r>
              <a:rPr lang="en-GB" sz="1800" dirty="0"/>
              <a:t>Players can play in a Local Access Network (LAN) with other players.</a:t>
            </a:r>
          </a:p>
          <a:p>
            <a:pPr algn="l" rtl="0"/>
            <a:r>
              <a:rPr lang="en-GB" sz="1800" dirty="0"/>
              <a:t>​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C63AC74-E8E4-3653-D98D-8BDA32A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04/01/2023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346EAF9-6BA7-550A-DF97-986BD5AB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Tanks game</a:t>
            </a:r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10_TF33781529_Win32" id="{80830DF2-4D36-40B2-B6D6-9F9487B96B74}" vid="{DD4E384E-6E9E-47D1-8556-0D1304A67D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111</TotalTime>
  <Words>514</Words>
  <Application>Microsoft Office PowerPoint</Application>
  <PresentationFormat>Widescreen</PresentationFormat>
  <Paragraphs>145</Paragraphs>
  <Slides>15</Slides>
  <Notes>14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Tanks Game</vt:lpstr>
      <vt:lpstr>Game Rules</vt:lpstr>
      <vt:lpstr>File Structure</vt:lpstr>
      <vt:lpstr>FSM</vt:lpstr>
      <vt:lpstr>Main Function</vt:lpstr>
      <vt:lpstr>Game Screens</vt:lpstr>
      <vt:lpstr>Local GAMEPlay</vt:lpstr>
      <vt:lpstr>Patterns</vt:lpstr>
      <vt:lpstr>Innovative aspects</vt:lpstr>
      <vt:lpstr>Networking</vt:lpstr>
      <vt:lpstr>LAN Gameplay</vt:lpstr>
      <vt:lpstr>Waiting screen</vt:lpstr>
      <vt:lpstr>Future Bug Fixes</vt:lpstr>
      <vt:lpstr>PowerPoint Presentation</vt:lpstr>
      <vt:lpstr>Tanks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Carlos Valente</dc:creator>
  <cp:lastModifiedBy>Carlos Valente</cp:lastModifiedBy>
  <cp:revision>14</cp:revision>
  <dcterms:created xsi:type="dcterms:W3CDTF">2023-01-03T21:03:37Z</dcterms:created>
  <dcterms:modified xsi:type="dcterms:W3CDTF">2023-01-04T09:11:22Z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